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59" r:id="rId5"/>
    <p:sldId id="265" r:id="rId6"/>
    <p:sldId id="266" r:id="rId7"/>
    <p:sldId id="26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D3E15BE-C7D5-DD47-9EAA-44B7141F68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35062497-DE6A-5945-BF73-4B536AF61D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0792FE3-C31B-4946-8446-FFD599E31D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7A0BB-283E-4A4F-850C-E91A9DB5E733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A94D231-6921-5B4E-A050-4EA2315D7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D2618D1-0628-CB49-87DF-AA7493750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D3252-BD36-0C46-B476-FEFF27246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887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0035941-2E1D-6B46-BCA0-E052BB364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6EDAC74-0F73-BB46-AE3A-A4EF8B7381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2495E8F-4945-FB41-B949-246DB6B4C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7A0BB-283E-4A4F-850C-E91A9DB5E733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2737610-96A5-A44C-B1A7-7AFB22617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CB994F6-B4E8-4045-A994-8851F80BA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D3252-BD36-0C46-B476-FEFF27246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465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E1641E5-593C-F349-96AB-61FDB09F4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50A548C7-59E5-DA44-A1EF-8CFB3513B5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5DCAC27-05CB-964A-BAF4-7AD8EDAFA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7A0BB-283E-4A4F-850C-E91A9DB5E733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039F63E-74CF-8B48-BE89-BA7100DF4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BD90D60-1B39-0847-BBD9-541C9938F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D3252-BD36-0C46-B476-FEFF27246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064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3960541-D27D-0746-9C50-DCC04C5F5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F6A78DF-5B4C-DF4B-B7D1-AC1E0737B8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75AB419-A4E1-D542-B276-FEC358D5D2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F5C8DBA-B46E-E640-94FB-3C3AD2C9E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7A0BB-283E-4A4F-850C-E91A9DB5E733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B63BEBC-1A61-A147-8CB5-E03690C31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67B81BA-5BEB-F44A-A9E3-D8EF39C4C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D3252-BD36-0C46-B476-FEFF27246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0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63B1FE3-4BD6-1C47-9D3A-0EC55E516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FE8FB3C-0438-A14F-A73A-5670C7E699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D90A732-C602-A14F-B7E7-B43562CCC7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82DCA68-A8DF-A747-9D8D-AB4F5B6335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76A00673-741F-A443-95AA-99B34D26F4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20228443-8DA7-844B-8B07-207971B2F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7A0BB-283E-4A4F-850C-E91A9DB5E733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1F55E3B2-3266-D34F-97CA-F5F161DCF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7CE8F0F-B20A-C642-84DB-85419BB40E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D3252-BD36-0C46-B476-FEFF27246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646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6654E08-A6B9-F340-97B1-CFCE3B73B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1F895C08-D899-4441-8BC0-9108A7C9A4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7A0BB-283E-4A4F-850C-E91A9DB5E733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84F1983-F691-D049-8592-413181D8F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C52D3988-6D09-5242-A4B1-6C78C2560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D3252-BD36-0C46-B476-FEFF27246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789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40A1AAD4-19AE-EC4F-9A4D-02DB9DFC5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7A0BB-283E-4A4F-850C-E91A9DB5E733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E82C14B-AE8B-C148-AC04-1B3782C79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12BF6FDD-D008-2742-93C8-0FA3592BD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D3252-BD36-0C46-B476-FEFF27246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19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5B23755-92B6-5645-9D01-9C0078E2B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357E44B-35B7-7645-9619-D8F4A7728B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52A7D66-D194-4643-BA71-AE02EDE5EC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1227905-E733-3848-A47A-7CFAE10D4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7A0BB-283E-4A4F-850C-E91A9DB5E733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521F221-87B1-AC4D-92B2-BC86AEC9B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A5BB218-D05C-0E4D-AC5B-48085BA96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D3252-BD36-0C46-B476-FEFF27246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058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05B3B04-106A-8546-B1B4-613729059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8C4E7AA9-82C3-F445-B125-06C21E557C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7EC432B-DCD7-FE4A-A501-E174432F5F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427F514-EC2D-B74E-9584-D1EB4A2FE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7A0BB-283E-4A4F-850C-E91A9DB5E733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8CE666F-7A4E-2A4F-8445-F34A766D8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A5F05D28-DE05-DE4B-80C2-035CE0D83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D3252-BD36-0C46-B476-FEFF27246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41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A4B27BF-D473-C74A-A7EC-9A4BDB898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64A0369-FF1D-3246-8719-66D2C1624E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FB49177-47DC-FE49-8016-7FD20F7D4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7A0BB-283E-4A4F-850C-E91A9DB5E733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F3E7383-17B3-5849-84E1-CD5AEA207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E917BDB-5373-6D40-9BDB-3C8E5F4C4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D3252-BD36-0C46-B476-FEFF27246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218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D45B9AEA-D211-A649-BECE-E4C2EFCEA8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22A75C1-213B-2640-B0CD-FA8AFFB9EC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80C0B4D-A614-414C-A61E-D43B10E8B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77A0BB-283E-4A4F-850C-E91A9DB5E733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510DE49-D116-1848-BCEA-7000D540B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77BB3F4-20E4-3548-8F82-71BB6A5BE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3D3252-BD36-0C46-B476-FEFF27246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549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BA0A383A-CBDE-9541-8308-46787ACAA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924ABCD-71F4-7542-B673-7F58FF3D1C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CDB6F176-0F92-BC41-94D2-DB2141E1A8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77A0BB-283E-4A4F-850C-E91A9DB5E733}" type="datetimeFigureOut">
              <a:rPr lang="en-US" smtClean="0"/>
              <a:t>11/13/2019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A543518-AE79-DA4E-9DCE-1F4D4844C3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4CAB4DE-6D2B-224D-824D-DCA3C9400B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3D3252-BD36-0C46-B476-FEFF27246C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009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F931ABB-CB01-BB4D-8C71-728E14068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4644" y="0"/>
            <a:ext cx="7969155" cy="6591869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How poems </a:t>
            </a:r>
            <a:r>
              <a:rPr lang="en-US" b="1" dirty="0" smtClean="0">
                <a:solidFill>
                  <a:srgbClr val="FF0000"/>
                </a:solidFill>
              </a:rPr>
              <a:t>work: Strayed Crab  </a:t>
            </a: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Name </a:t>
            </a:r>
            <a:r>
              <a:rPr lang="en-US" dirty="0">
                <a:solidFill>
                  <a:srgbClr val="FF0000"/>
                </a:solidFill>
              </a:rPr>
              <a:t>of student 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University </a:t>
            </a:r>
          </a:p>
        </p:txBody>
      </p:sp>
      <p:pic>
        <p:nvPicPr>
          <p:cNvPr id="1026" name="Picture 2" descr="Image result for Theme analysis of strayed cra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053" y="0"/>
            <a:ext cx="3092591" cy="6591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894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818867"/>
            <a:ext cx="9144000" cy="900752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r>
              <a:rPr lang="en-US" dirty="0"/>
              <a:t>	</a:t>
            </a:r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07475" y="1897038"/>
            <a:ext cx="8584441" cy="4326341"/>
          </a:xfrm>
          <a:solidFill>
            <a:schemeClr val="tx2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>
            <a:normAutofit fontScale="92500" lnSpcReduction="20000"/>
          </a:bodyPr>
          <a:lstStyle/>
          <a:p>
            <a:pPr algn="l">
              <a:lnSpc>
                <a:spcPct val="150000"/>
              </a:lnSpc>
            </a:pPr>
            <a:r>
              <a:rPr lang="en-US" sz="3200" dirty="0" smtClean="0"/>
              <a:t> 1. biographical background of the author</a:t>
            </a:r>
          </a:p>
          <a:p>
            <a:pPr algn="l">
              <a:lnSpc>
                <a:spcPct val="150000"/>
              </a:lnSpc>
            </a:pPr>
            <a:r>
              <a:rPr lang="en-US" sz="3200" dirty="0" smtClean="0"/>
              <a:t>2. Discussion of the main Idea/Theme</a:t>
            </a:r>
          </a:p>
          <a:p>
            <a:pPr algn="l">
              <a:lnSpc>
                <a:spcPct val="150000"/>
              </a:lnSpc>
            </a:pPr>
            <a:r>
              <a:rPr lang="en-US" sz="3200" dirty="0" smtClean="0"/>
              <a:t>3. </a:t>
            </a:r>
            <a:r>
              <a:rPr lang="en-US" sz="3200" dirty="0"/>
              <a:t>Evidence supporting the main idea </a:t>
            </a:r>
            <a:endParaRPr lang="en-US" sz="3200" dirty="0" smtClean="0"/>
          </a:p>
          <a:p>
            <a:pPr algn="l">
              <a:lnSpc>
                <a:spcPct val="150000"/>
              </a:lnSpc>
            </a:pPr>
            <a:r>
              <a:rPr lang="en-US" sz="3200" dirty="0"/>
              <a:t>4</a:t>
            </a:r>
            <a:r>
              <a:rPr lang="en-US" sz="3200" dirty="0" smtClean="0"/>
              <a:t>. Two different pieces of evidence/literary devices</a:t>
            </a:r>
          </a:p>
          <a:p>
            <a:pPr algn="l">
              <a:lnSpc>
                <a:spcPct val="150000"/>
              </a:lnSpc>
            </a:pPr>
            <a:r>
              <a:rPr lang="en-US" sz="3200" dirty="0"/>
              <a:t>5</a:t>
            </a:r>
            <a:r>
              <a:rPr lang="en-US" sz="3200" dirty="0" smtClean="0"/>
              <a:t>. Fielding question about the poem</a:t>
            </a:r>
          </a:p>
          <a:p>
            <a:pPr algn="l">
              <a:lnSpc>
                <a:spcPct val="150000"/>
              </a:lnSpc>
            </a:pPr>
            <a:r>
              <a:rPr lang="en-US" sz="3200" dirty="0"/>
              <a:t>6</a:t>
            </a:r>
            <a:r>
              <a:rPr lang="en-US" sz="3200" dirty="0" smtClean="0"/>
              <a:t>. Conclusion</a:t>
            </a:r>
            <a:endParaRPr lang="en-US" sz="3200" dirty="0"/>
          </a:p>
        </p:txBody>
      </p:sp>
      <p:pic>
        <p:nvPicPr>
          <p:cNvPr id="2052" name="Picture 4" descr="Image result for agend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5074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1414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3332" y="1187355"/>
            <a:ext cx="9644418" cy="1091821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  <a:spcBef>
                <a:spcPts val="1000"/>
              </a:spcBef>
            </a:pPr>
            <a:r>
              <a:rPr lang="en-US" sz="3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1. biographical </a:t>
            </a:r>
            <a:r>
              <a:rPr lang="en-US" sz="3200" dirty="0" smtClean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background </a:t>
            </a:r>
            <a:r>
              <a:rPr lang="en-US" sz="3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of the </a:t>
            </a:r>
            <a:r>
              <a:rPr lang="en-US" sz="3200" dirty="0" smtClean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author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3332" y="2388357"/>
            <a:ext cx="7865660" cy="4339989"/>
          </a:xfr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marL="571500" indent="-571500" algn="l">
              <a:buFont typeface="Wingdings" panose="05000000000000000000" pitchFamily="2" charset="2"/>
              <a:buChar char="q"/>
            </a:pPr>
            <a:r>
              <a:rPr lang="en-US" sz="3600" dirty="0"/>
              <a:t>Born in Worcester, Massachusetts in 1991,Elizabeth Bishop  was an influential person in American literature</a:t>
            </a:r>
            <a:r>
              <a:rPr lang="en-US" sz="3600" dirty="0" smtClean="0"/>
              <a:t>.</a:t>
            </a:r>
          </a:p>
          <a:p>
            <a:pPr marL="571500" indent="-571500" algn="l">
              <a:buFont typeface="Wingdings" panose="05000000000000000000" pitchFamily="2" charset="2"/>
              <a:buChar char="q"/>
            </a:pPr>
            <a:r>
              <a:rPr lang="en-US" sz="3600" dirty="0" smtClean="0"/>
              <a:t>She </a:t>
            </a:r>
            <a:r>
              <a:rPr lang="en-US" sz="3600" dirty="0"/>
              <a:t>chose a writing style whereby she took her time in refining her existing works rather than writing many literary work.</a:t>
            </a:r>
          </a:p>
          <a:p>
            <a:pPr marL="571500" indent="-571500" algn="l">
              <a:buFont typeface="Wingdings" panose="05000000000000000000" pitchFamily="2" charset="2"/>
              <a:buChar char="q"/>
            </a:pPr>
            <a:endParaRPr lang="en-US" sz="3600" dirty="0"/>
          </a:p>
        </p:txBody>
      </p:sp>
      <p:pic>
        <p:nvPicPr>
          <p:cNvPr id="3074" name="Picture 2" descr="Image result for Elizabeth Bisho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8992" y="2388356"/>
            <a:ext cx="3603007" cy="4469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2126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34A4858-51C2-8B45-82F5-1166F186B5B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en-US" dirty="0"/>
              <a:t>2. Discussion of the main </a:t>
            </a:r>
            <a:r>
              <a:rPr lang="en-US" dirty="0" smtClean="0"/>
              <a:t>Idea/Theme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EA1DBC9-C698-7845-8537-AFD0744E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9989" y="1811978"/>
            <a:ext cx="7696198" cy="4575174"/>
          </a:xfrm>
          <a:solidFill>
            <a:schemeClr val="accent5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b="1" dirty="0"/>
              <a:t>T</a:t>
            </a:r>
            <a:r>
              <a:rPr lang="en-US" sz="3600" b="1" dirty="0" smtClean="0"/>
              <a:t>he Nature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600" dirty="0"/>
              <a:t>The main theme of the poem revolves around  </a:t>
            </a:r>
            <a:r>
              <a:rPr lang="en-US" sz="3600" dirty="0" smtClean="0"/>
              <a:t>nature and </a:t>
            </a:r>
            <a:r>
              <a:rPr lang="en-US" sz="3600" dirty="0"/>
              <a:t>its beauty</a:t>
            </a:r>
            <a:r>
              <a:rPr lang="en-US" sz="3600" dirty="0" smtClean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600" dirty="0" smtClean="0"/>
              <a:t>The </a:t>
            </a:r>
            <a:r>
              <a:rPr lang="en-US" sz="3600" dirty="0"/>
              <a:t>poet describes the delicate attraction by the crab</a:t>
            </a:r>
            <a:r>
              <a:rPr lang="en-US" sz="3600" dirty="0" smtClean="0"/>
              <a:t>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3600" dirty="0" smtClean="0"/>
              <a:t>The </a:t>
            </a:r>
            <a:r>
              <a:rPr lang="en-US" sz="3600" dirty="0"/>
              <a:t>author vividly describes the color of the crab’s yellow claws revealing the  inner beauty of the crab.</a:t>
            </a:r>
          </a:p>
          <a:p>
            <a:pPr marL="0" indent="0">
              <a:buNone/>
            </a:pPr>
            <a:endParaRPr lang="en-US" sz="3600" dirty="0"/>
          </a:p>
        </p:txBody>
      </p:sp>
      <p:pic>
        <p:nvPicPr>
          <p:cNvPr id="4098" name="Picture 2" descr="Image result for Nat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0688"/>
            <a:ext cx="4339989" cy="516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6594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993040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sz="4800" dirty="0"/>
              <a:t>Evidence supporting the main idea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79845" y="2524835"/>
            <a:ext cx="8138615" cy="3835022"/>
          </a:xfr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algn="l">
              <a:spcBef>
                <a:spcPts val="0"/>
              </a:spcBef>
            </a:pPr>
            <a:r>
              <a:rPr lang="en-US" sz="3200" b="1" dirty="0"/>
              <a:t>Nature  and beauty theme  is supported by various pieces of evidence</a:t>
            </a:r>
            <a:r>
              <a:rPr lang="en-US" sz="3200" b="1" dirty="0" smtClean="0"/>
              <a:t>.</a:t>
            </a:r>
          </a:p>
          <a:p>
            <a:pPr marL="457200" indent="-457200" algn="l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3200" dirty="0"/>
          </a:p>
          <a:p>
            <a:pPr marL="457200" indent="-457200" algn="l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3200" dirty="0" smtClean="0"/>
              <a:t>For </a:t>
            </a:r>
            <a:r>
              <a:rPr lang="en-US" sz="3200" dirty="0"/>
              <a:t>instance, the author describes the encounter of the snail and crab</a:t>
            </a:r>
            <a:r>
              <a:rPr lang="en-US" sz="3200" dirty="0" smtClean="0"/>
              <a:t>.</a:t>
            </a:r>
          </a:p>
          <a:p>
            <a:pPr marL="457200" indent="-457200" algn="l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3200" dirty="0"/>
          </a:p>
          <a:p>
            <a:pPr marL="457200" indent="-457200" algn="l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3200" dirty="0" smtClean="0"/>
              <a:t>The </a:t>
            </a:r>
            <a:r>
              <a:rPr lang="en-US" sz="3200" dirty="0"/>
              <a:t>poet goes further  to show the intention of the crab to harm the snail.</a:t>
            </a:r>
          </a:p>
          <a:p>
            <a:pPr marL="457200" indent="-457200" algn="l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90262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70210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sz="33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Two different pieces of evidence/literary devices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6602" y="2306472"/>
            <a:ext cx="7488071" cy="3957850"/>
          </a:xfrm>
          <a:solidFill>
            <a:schemeClr val="accent1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l"/>
            <a:r>
              <a:rPr lang="en-US" sz="3200" dirty="0"/>
              <a:t>Figurative language</a:t>
            </a:r>
          </a:p>
          <a:p>
            <a:pPr marL="457200" indent="-457200" algn="l">
              <a:buAutoNum type="arabicPeriod"/>
            </a:pPr>
            <a:r>
              <a:rPr lang="en-US" sz="3200" b="1" dirty="0" smtClean="0"/>
              <a:t>Metaphor-</a:t>
            </a:r>
            <a:r>
              <a:rPr lang="en-US" sz="3200" dirty="0" smtClean="0"/>
              <a:t> </a:t>
            </a:r>
            <a:r>
              <a:rPr lang="en-US" sz="3200" dirty="0"/>
              <a:t>she makes direct comparison of two different ideas or objects and considers the common things they </a:t>
            </a:r>
            <a:r>
              <a:rPr lang="en-US" sz="3200" dirty="0" smtClean="0"/>
              <a:t>share</a:t>
            </a:r>
          </a:p>
          <a:p>
            <a:pPr marL="457200" indent="-457200" algn="l">
              <a:buFont typeface="Arial" panose="020B0604020202020204" pitchFamily="34" charset="0"/>
              <a:buAutoNum type="arabicPeriod"/>
            </a:pPr>
            <a:r>
              <a:rPr lang="en-US" sz="3200" b="1" dirty="0"/>
              <a:t>Simile-</a:t>
            </a:r>
            <a:r>
              <a:rPr lang="en-US" sz="3200" dirty="0"/>
              <a:t> she uses figures of speech such as like, and as to bring comparison between two thing of different kinds</a:t>
            </a:r>
          </a:p>
          <a:p>
            <a:pPr marL="457200" indent="-457200" algn="l">
              <a:buAutoNum type="arabicPeriod"/>
            </a:pPr>
            <a:endParaRPr lang="en-US" sz="3200" dirty="0"/>
          </a:p>
          <a:p>
            <a:pPr algn="l"/>
            <a:endParaRPr lang="en-US" sz="3200" dirty="0"/>
          </a:p>
        </p:txBody>
      </p:sp>
      <p:pic>
        <p:nvPicPr>
          <p:cNvPr id="5122" name="Picture 2" descr="Image result for Figurative langu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0333" y="2142698"/>
            <a:ext cx="3088945" cy="4715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5244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761028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20872" y="1883392"/>
            <a:ext cx="8543498" cy="4974608"/>
          </a:xfr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200" dirty="0"/>
              <a:t>Bishop has made a comparison between herself and the crab and made </a:t>
            </a:r>
            <a:r>
              <a:rPr lang="en-US" sz="3200" dirty="0" smtClean="0"/>
              <a:t>similarities.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200" dirty="0" smtClean="0"/>
              <a:t>She </a:t>
            </a:r>
            <a:r>
              <a:rPr lang="en-US" sz="3200" dirty="0"/>
              <a:t>considers the voice of the crab to bring a sharp distinction between excessive and proper. </a:t>
            </a:r>
            <a:endParaRPr lang="en-US" sz="3200" dirty="0" smtClean="0"/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200" dirty="0" smtClean="0"/>
              <a:t>The </a:t>
            </a:r>
            <a:r>
              <a:rPr lang="en-US" sz="3200" dirty="0"/>
              <a:t>relationship between the author and the crab expresses the nature in the world we live in and the creatures around us.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US" sz="3200" dirty="0"/>
          </a:p>
        </p:txBody>
      </p:sp>
      <p:pic>
        <p:nvPicPr>
          <p:cNvPr id="6146" name="Picture 2" descr="Image result for Conclus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3391"/>
            <a:ext cx="3220872" cy="4974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7130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292</Words>
  <Application>Microsoft Office PowerPoint</Application>
  <PresentationFormat>Widescreen</PresentationFormat>
  <Paragraphs>30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Office Theme</vt:lpstr>
      <vt:lpstr>How poems work: Strayed Crab    Name of student  University </vt:lpstr>
      <vt:lpstr> Agenda</vt:lpstr>
      <vt:lpstr> 1. biographical background of the author</vt:lpstr>
      <vt:lpstr>2. Discussion of the main Idea/Theme</vt:lpstr>
      <vt:lpstr>Evidence supporting the main idea </vt:lpstr>
      <vt:lpstr>Two different pieces of evidence/literary devices</vt:lpstr>
      <vt:lpstr>Conclusion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poems work  Name of student  University</dc:title>
  <dc:creator>WILSON OCHIENG</dc:creator>
  <cp:lastModifiedBy>user</cp:lastModifiedBy>
  <cp:revision>15</cp:revision>
  <dcterms:created xsi:type="dcterms:W3CDTF">2019-11-12T19:33:59Z</dcterms:created>
  <dcterms:modified xsi:type="dcterms:W3CDTF">2019-11-13T03:22:33Z</dcterms:modified>
</cp:coreProperties>
</file>